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3534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Lmax päev</c:v>
                </c:pt>
              </c:strCache>
            </c:strRef>
          </c:tx>
          <c:spPr>
            <a:solidFill>
              <a:srgbClr val="FF644E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1A1A1A"/>
                    </a:solidFill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92</c:v>
                </c:pt>
                <c:pt idx="2">
                  <c:v>98</c:v>
                </c:pt>
                <c:pt idx="3">
                  <c:v>92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2-46BD-B905-EF964F7B40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E5E5E"/>
                </a:solidFill>
                <a:latin typeface="Roboto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70"/>
        </c:scaling>
        <c:delete val="0"/>
        <c:axPos val="l"/>
        <c:majorGridlines>
          <c:spPr>
            <a:ln w="6350" cap="flat">
              <a:solidFill>
                <a:srgbClr val="EEEEEE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E5E5E"/>
                </a:solidFill>
                <a:latin typeface="Roboto"/>
              </a:defRPr>
            </a:pPr>
            <a:endParaRPr lang="en-US"/>
          </a:p>
        </c:txPr>
        <c:crossAx val="209473455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3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4;p1" descr="Image">
            <a:extLst>
              <a:ext uri="{FF2B5EF4-FFF2-40B4-BE49-F238E27FC236}">
                <a16:creationId xmlns:a16="http://schemas.microsoft.com/office/drawing/2014/main" id="{993C8D4C-55F6-7D60-A48D-DACAF342F1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1419" y="2202899"/>
            <a:ext cx="9688682" cy="465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0" descr="/tmp/ttk_assets/ttk_logo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788920"/>
            <a:ext cx="2103120" cy="4882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4206240"/>
            <a:ext cx="105156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LOO ALEVIKU</a:t>
            </a: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LIIKLUSMÜRA 2021–2026</a:t>
            </a:r>
            <a:endParaRPr lang="en-US" sz="4000" dirty="0"/>
          </a:p>
        </p:txBody>
      </p:sp>
      <p:sp>
        <p:nvSpPr>
          <p:cNvPr id="6" name="Shape 3"/>
          <p:cNvSpPr/>
          <p:nvPr/>
        </p:nvSpPr>
        <p:spPr>
          <a:xfrm>
            <a:off x="658368" y="4069080"/>
            <a:ext cx="1554480" cy="64008"/>
          </a:xfrm>
          <a:prstGeom prst="rect">
            <a:avLst/>
          </a:prstGeom>
          <a:solidFill>
            <a:srgbClr val="00A2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MÜRAROHKEIM AEG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Millal on kõige mürarohkem?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331720"/>
            <a:ext cx="7315200" cy="3657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peakti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468880"/>
            <a:ext cx="7004304" cy="338328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8046720" y="2468880"/>
            <a:ext cx="3566160" cy="3383280"/>
          </a:xfrm>
          <a:prstGeom prst="roundRect">
            <a:avLst>
              <a:gd name="adj" fmla="val 2162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8275320" y="2697480"/>
            <a:ext cx="310896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50" b="1" dirty="0">
                <a:solidFill>
                  <a:srgbClr val="FF644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tee: </a:t>
            </a: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tipp hommikul kl 7–8.</a:t>
            </a:r>
            <a:endParaRPr lang="en-US" sz="1350" dirty="0"/>
          </a:p>
          <a:p>
            <a:pPr marL="0" indent="0">
              <a:buNone/>
            </a:pPr>
            <a:r>
              <a:rPr lang="en-US" sz="135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M1 / M2: </a:t>
            </a: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valdavalt päevane, kl 12–17.</a:t>
            </a:r>
            <a:endParaRPr lang="en-US" sz="1350" dirty="0"/>
          </a:p>
          <a:p>
            <a:pPr marL="0" indent="0">
              <a:buNone/>
            </a:pPr>
            <a:r>
              <a:rPr lang="en-US" sz="1350" b="1" dirty="0">
                <a:solidFill>
                  <a:srgbClr val="16E7C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Vaikseim aeg: </a:t>
            </a: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kl 3–5.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Kõrgeim ühetunnine tase kõigis punktides 60–64 dB.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MÜRAFOON VS MAKSIMUMID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Taustatase ja tipud erinevad punktide kaupa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286000"/>
            <a:ext cx="72237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floorma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95728"/>
            <a:ext cx="6949440" cy="347472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955280" y="2331720"/>
            <a:ext cx="3657600" cy="3657600"/>
          </a:xfrm>
          <a:prstGeom prst="roundRect">
            <a:avLst>
              <a:gd name="adj" fmla="val 2000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8183880" y="2542032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Dünaamiline ulatus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8183880" y="3017520"/>
            <a:ext cx="320040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FF644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tee: 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kõrgeim foon (~48 dB) JA tipud (96 dB) — kunagi pole vaikne.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M1 Saha: 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vaikseim öösel (~39 dB), tipud kuni 87 dB.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16E7C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M2 Vibeliku: 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madalaimad maksimumid (83 dB).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AJALINE MUUTUS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Müratasemed läbi aja: tund × aasta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286000"/>
            <a:ext cx="7589520" cy="310896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heat_M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95728"/>
            <a:ext cx="7315200" cy="28803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40080" y="5349240"/>
            <a:ext cx="7589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 — vasakul mürafoon/keskmine (LpA,eq), paremal maksimumid (LAmax).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8321040" y="2331720"/>
            <a:ext cx="3291840" cy="3246120"/>
          </a:xfrm>
          <a:prstGeom prst="roundRect">
            <a:avLst>
              <a:gd name="adj" fmla="val 2254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8549640" y="2542032"/>
            <a:ext cx="292608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LpA,eq: 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selge päevane riba, öine madalseis — muster püsib aastati.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644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LAmax: 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hajus — üksiktipud (2026 õhtune ~96 dB) paistavad välja.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MUUTUS JA NORMTASE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Müra muutus ja suhe normtasemega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548640" y="219456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Muutus 2021→2026 (punane = kasv, sinine = langus)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487168"/>
            <a:ext cx="110642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1" descr="/tmp/ttk_assets/ttk_fig_diffhe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2606040"/>
            <a:ext cx="10607040" cy="1463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8640" y="434340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Suhteline tase teepoolse normi suhtes (0 = norm: päev 65 / öö 60 dB; sinine = alla normi)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1188720" y="4617720"/>
            <a:ext cx="978408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2" descr="/tmp/ttk_assets/ttk_fig_relnor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709160"/>
            <a:ext cx="941832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NORMTASE · TÕLGENDUS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Mida normtasemega võrdlus näitab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40080" y="2468880"/>
            <a:ext cx="5120640" cy="786384"/>
          </a:xfrm>
          <a:prstGeom prst="roundRect">
            <a:avLst>
              <a:gd name="adj" fmla="val 6977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22960" y="2523744"/>
            <a:ext cx="2468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II kat elamumaa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3291840" y="2523744"/>
            <a:ext cx="23774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 60 / öö 55 dB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822960" y="2889504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üldine piirväärtus (LpA,eq)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640080" y="3383280"/>
            <a:ext cx="5120640" cy="786384"/>
          </a:xfrm>
          <a:prstGeom prst="roundRect">
            <a:avLst>
              <a:gd name="adj" fmla="val 6977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22960" y="3438144"/>
            <a:ext cx="2468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teepoolne fassaad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3291840" y="3438144"/>
            <a:ext cx="23774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 65 / öö 60 dB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822960" y="3803904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kehtib mõõtepunktides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640080" y="4297680"/>
            <a:ext cx="5120640" cy="786384"/>
          </a:xfrm>
          <a:prstGeom prst="roundRect">
            <a:avLst>
              <a:gd name="adj" fmla="val 6977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822960" y="4352544"/>
            <a:ext cx="2468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maksimaaltase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3291840" y="4352544"/>
            <a:ext cx="23774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 85 / öö 75 dB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822960" y="4718304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LpA,max (§6 lg 3)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6126480" y="2468880"/>
            <a:ext cx="5486400" cy="3255264"/>
          </a:xfrm>
          <a:prstGeom prst="roundRect">
            <a:avLst>
              <a:gd name="adj" fmla="val 2247"/>
            </a:avLst>
          </a:prstGeom>
          <a:solidFill>
            <a:srgbClr val="12386B"/>
          </a:solidFill>
          <a:ln w="19050">
            <a:solidFill>
              <a:srgbClr val="00A2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355080" y="2670048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Tähelepanek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355080" y="3154680"/>
            <a:ext cx="502920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Ekvivalenttasemed (LpA,eq) on teepoolse normi all kõigis punktides — öösel varu 10–20 dB.</a:t>
            </a:r>
            <a:endParaRPr lang="en-US" sz="14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Päevasel ajal lähenevad tasemed normile, kuid jäävad alla.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FFD93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Korduv normiületus puudutab maksimaaltasemeid, kuigi ekvivalenttase on piirides.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MAKSIMAALTASEMED VS NORM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Tipud ületavad normi — kõige sagedamini Loo teel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286000"/>
            <a:ext cx="8229600" cy="3246120"/>
          </a:xfrm>
          <a:prstGeom prst="roundRect">
            <a:avLst>
              <a:gd name="adj" fmla="val 2254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lmaxnor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95728"/>
            <a:ext cx="7955280" cy="30175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02920" y="553212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Raamitud punased lahtrid = LpA,max üle normi (päev 85 / öö 75 dB).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8961120" y="2331720"/>
            <a:ext cx="2697480" cy="3337560"/>
          </a:xfrm>
          <a:prstGeom prst="roundRect">
            <a:avLst>
              <a:gd name="adj" fmla="val 2712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9144000" y="2542032"/>
            <a:ext cx="237744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Ületuste osakaal: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F644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 — 28%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M1 Saha — 18%</a:t>
            </a:r>
            <a:endParaRPr lang="en-US" sz="13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300" dirty="0">
                <a:solidFill>
                  <a:srgbClr val="16E7C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M2 Vibeliku — 8%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ületused hajutatud üle ööpäeva, ka öösel (rangem norm 75 dB).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ÜLETUSTE KOONDTABEL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LpA,max normiületused aasta ja punkti kaupa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n-US" sz="1000" dirty="0"/>
          </a:p>
        </p:txBody>
      </p:sp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2286000"/>
          <a:ext cx="7680960" cy="439674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Mõõtepunkt</a:t>
                      </a:r>
                      <a:endParaRPr lang="en-US" sz="12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Aasta</a:t>
                      </a:r>
                      <a:endParaRPr lang="en-US" sz="12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Ületusi (/24)</a:t>
                      </a:r>
                      <a:endParaRPr lang="en-US" sz="12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sh päev</a:t>
                      </a:r>
                      <a:endParaRPr lang="en-US" sz="12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sh öö</a:t>
                      </a:r>
                      <a:endParaRPr lang="en-US" sz="12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Suurim (dB)</a:t>
                      </a:r>
                      <a:endParaRPr lang="en-US" sz="125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F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rowSpan="5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0A2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M1 Saha tee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+12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2026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 rowSpan="5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16E7C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M2 Vibeliku tee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0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0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+6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2026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0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 rowSpan="5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FF644E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M3 Loo tee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10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+8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4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+7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2025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11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3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+7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2026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A1A1A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0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+12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Shape 3"/>
          <p:cNvSpPr/>
          <p:nvPr/>
        </p:nvSpPr>
        <p:spPr>
          <a:xfrm>
            <a:off x="8503920" y="2286000"/>
            <a:ext cx="3108960" cy="3566160"/>
          </a:xfrm>
          <a:prstGeom prst="roundRect">
            <a:avLst>
              <a:gd name="adj" fmla="val 2353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8732520" y="2487168"/>
            <a:ext cx="265176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Kokku üle kõigi mõõtmiste: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F644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tee: 34/120 (28%)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M1 Saha: 21/120 (18%)</a:t>
            </a:r>
            <a:endParaRPr lang="en-US" sz="13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300" dirty="0">
                <a:solidFill>
                  <a:srgbClr val="16E7C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M2 Vibeliku: 10/120 (8%)</a:t>
            </a:r>
            <a:endParaRPr lang="en-US" sz="1300" dirty="0"/>
          </a:p>
          <a:p>
            <a:pPr marL="0" indent="0">
              <a:buNone/>
            </a:pPr>
            <a:r>
              <a:rPr lang="en-US" sz="1100" i="1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Norm: päev 85 / öö 75 dB. Suurim üksik ületus +12 dB (M3 2026, M1 2023).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40080" y="914400"/>
            <a:ext cx="1554480" cy="64008"/>
          </a:xfrm>
          <a:prstGeom prst="rect">
            <a:avLst/>
          </a:prstGeom>
          <a:solidFill>
            <a:srgbClr val="00A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40080" y="105156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KOKKUVÕTE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685800" y="2103120"/>
            <a:ext cx="384048" cy="384048"/>
          </a:xfrm>
          <a:prstGeom prst="ellipse">
            <a:avLst/>
          </a:prstGeom>
          <a:solidFill>
            <a:srgbClr val="00A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5800" y="21031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1280160" y="2029968"/>
            <a:ext cx="102412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Päevased ja öised ekvivalenttasemed on teepoolse külje piirväärtuste all kõigis punktides.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85800" y="2944368"/>
            <a:ext cx="384048" cy="384048"/>
          </a:xfrm>
          <a:prstGeom prst="ellipse">
            <a:avLst/>
          </a:prstGeom>
          <a:solidFill>
            <a:srgbClr val="00A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85800" y="2944368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280160" y="2871216"/>
            <a:ext cx="102412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Hetkelised maksimaaltasemed ületavad 85/75 dB piiri peaaegu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igal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mõõtmisaastal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— eriti M3 Loo teel (kuni 97 dB).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85800" y="3785616"/>
            <a:ext cx="384048" cy="384048"/>
          </a:xfrm>
          <a:prstGeom prst="ellipse">
            <a:avLst/>
          </a:prstGeom>
          <a:solidFill>
            <a:srgbClr val="00A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85800" y="378561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1280160" y="3712464"/>
            <a:ext cx="102412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Liiklus kasvas ~32%, kuid müra püsis stabiilsena — kiiruse langus on kompenseerinud mahukasvu.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85800" y="4626864"/>
            <a:ext cx="384048" cy="384048"/>
          </a:xfrm>
          <a:prstGeom prst="ellipse">
            <a:avLst/>
          </a:prstGeom>
          <a:solidFill>
            <a:srgbClr val="00A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85800" y="462686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280160" y="4553712"/>
            <a:ext cx="102412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Liikluse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koosseis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ei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muutunud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(raske% ~4–5%).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640080" y="5577840"/>
            <a:ext cx="10881360" cy="914400"/>
          </a:xfrm>
          <a:prstGeom prst="roundRect">
            <a:avLst>
              <a:gd name="adj" fmla="val 6000"/>
            </a:avLst>
          </a:prstGeom>
          <a:solidFill>
            <a:srgbClr val="12386B"/>
          </a:solidFill>
          <a:ln w="12700">
            <a:solidFill>
              <a:srgbClr val="00A2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14400" y="5650992"/>
            <a:ext cx="10332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9D9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Müraolukorra muutused on seletatavad liiklusmahu ja sõidukikiiruse koosmõjuga; korduv normiületus puudutab hetkelisi maksimaaltasemeid, eelkõige M3 Loo tee punktis.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MÕÕTEPUNKTID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1459F9-7803-C4CF-36E8-ED1978F7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528" y="1531275"/>
            <a:ext cx="8494779" cy="5034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TULEMUSED — EKVIVALENTTASEMED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Päevased tasemed </a:t>
            </a:r>
            <a:r>
              <a:rPr lang="en-US" sz="27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püsivad</a:t>
            </a: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normi</a:t>
            </a: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piires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331720"/>
            <a:ext cx="7360920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level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468880"/>
            <a:ext cx="6995160" cy="35661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092440" y="2560320"/>
            <a:ext cx="356616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5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Mida graafik näitab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Kõik </a:t>
            </a:r>
            <a:r>
              <a:rPr lang="en-US" sz="13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punktid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on </a:t>
            </a:r>
            <a:r>
              <a:rPr lang="en-US" sz="13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püsinud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teepoolse külje piirväärtuse (65 dB) all kogu perioodi.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Kõrgeim tase: M3 Loo tee (~60–61 dB).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M2 </a:t>
            </a:r>
            <a:r>
              <a:rPr lang="en-US" sz="13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Vibeliku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langenud</a:t>
            </a: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59 → 56 dB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TULEMUSED — MAKSIMAALTASEMED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Probleem on hetkelised tipud, mitte keskmine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331720"/>
            <a:ext cx="7040880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0"/>
          <p:cNvGraphicFramePr/>
          <p:nvPr/>
        </p:nvGraphicFramePr>
        <p:xfrm>
          <a:off x="685800" y="2468880"/>
          <a:ext cx="667512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4"/>
          <p:cNvSpPr/>
          <p:nvPr/>
        </p:nvSpPr>
        <p:spPr>
          <a:xfrm>
            <a:off x="822960" y="2395728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E5E5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Lmax päeval — piir 85 dB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7772400" y="2331720"/>
            <a:ext cx="3840480" cy="3840480"/>
          </a:xfrm>
          <a:prstGeom prst="roundRect">
            <a:avLst>
              <a:gd name="adj" fmla="val 1905"/>
            </a:avLst>
          </a:prstGeom>
          <a:solidFill>
            <a:srgbClr val="12386B"/>
          </a:solidFill>
          <a:ln w="19050">
            <a:solidFill>
              <a:srgbClr val="FF64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8001000" y="3063240"/>
            <a:ext cx="338328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Ekvivalenttase on piirides — aga </a:t>
            </a:r>
            <a:r>
              <a:rPr lang="en-US" sz="1400" b="1" dirty="0">
                <a:solidFill>
                  <a:srgbClr val="FFD93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hetkelised maksimumid ületavad 85 dB piiri peaaegu igal aastal</a:t>
            </a: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kõige enam M3 Loo teel (kuni 97–98 dB).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LIIKLUS ↔ MÜRA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Liiklus kasvas +32%, müra </a:t>
            </a:r>
            <a:r>
              <a:rPr lang="en-US" sz="27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jäi</a:t>
            </a: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samaks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286000"/>
            <a:ext cx="704088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m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395728"/>
            <a:ext cx="6729984" cy="338328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772400" y="2286000"/>
            <a:ext cx="3840480" cy="1170432"/>
          </a:xfrm>
          <a:prstGeom prst="roundRect">
            <a:avLst>
              <a:gd name="adj" fmla="val 4688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7955280" y="2395728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8160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7955280" y="2944368"/>
            <a:ext cx="3520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a/ööp Loo teel 2026 (oli 6200 a. 2021)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7772400" y="3584448"/>
            <a:ext cx="3840480" cy="1170432"/>
          </a:xfrm>
          <a:prstGeom prst="roundRect">
            <a:avLst>
              <a:gd name="adj" fmla="val 4688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7955280" y="3694176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644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~60 dB</a:t>
            </a:r>
            <a:endParaRPr lang="en-US" sz="2800" dirty="0"/>
          </a:p>
        </p:txBody>
      </p:sp>
      <p:sp>
        <p:nvSpPr>
          <p:cNvPr id="13" name="Text 9"/>
          <p:cNvSpPr/>
          <p:nvPr/>
        </p:nvSpPr>
        <p:spPr>
          <a:xfrm>
            <a:off x="7955280" y="4242816"/>
            <a:ext cx="3520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päevane müratase — muutumatu kogu perioodi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7772400" y="4882896"/>
            <a:ext cx="3840480" cy="1170432"/>
          </a:xfrm>
          <a:prstGeom prst="roundRect">
            <a:avLst>
              <a:gd name="adj" fmla="val 4688"/>
            </a:avLst>
          </a:prstGeom>
          <a:solidFill>
            <a:srgbClr val="12386B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7955280" y="4992624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E7C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V85: 59→52</a:t>
            </a:r>
            <a:endParaRPr lang="en-US" sz="2800" dirty="0"/>
          </a:p>
        </p:txBody>
      </p:sp>
      <p:sp>
        <p:nvSpPr>
          <p:cNvPr id="16" name="Text 12"/>
          <p:cNvSpPr/>
          <p:nvPr/>
        </p:nvSpPr>
        <p:spPr>
          <a:xfrm>
            <a:off x="7955280" y="5541264"/>
            <a:ext cx="3520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km/h — kiirus langes 2023+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SELGITUS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Miks müra ei kasvanud? 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48640" y="2331720"/>
            <a:ext cx="6126480" cy="3566160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deco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" y="2468880"/>
            <a:ext cx="5797296" cy="32918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949440" y="2514600"/>
            <a:ext cx="470916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Müra sõltub liiklusest logaritmiliselt (10·log Q).</a:t>
            </a:r>
            <a:endParaRPr lang="en-US" sz="14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tee: +32% liiklust annab +1,2 dB, kuid kiiruse langus −1,8 dB → tasemed tasakaalus.</a:t>
            </a:r>
            <a:endParaRPr lang="en-US" sz="14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M2 Vibeliku: künnistest tingitud kiiruse langus seletab peaaegu kogu müravähenemise (−2,8 dB).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Tunnipõhine mudel kinnitab: müra ∝ 0,89·10·log(Q), R² = 0,91.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MÕÕTEPUNKT M1 · ÖÖPÄEVANE KÕVER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M1 Saha tee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331720"/>
            <a:ext cx="74066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diur_M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450592"/>
            <a:ext cx="7095744" cy="338328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8138160" y="2468880"/>
            <a:ext cx="3474720" cy="3200400"/>
          </a:xfrm>
          <a:prstGeom prst="roundRect">
            <a:avLst>
              <a:gd name="adj" fmla="val 2286"/>
            </a:avLst>
          </a:prstGeom>
          <a:solidFill>
            <a:srgbClr val="12386B"/>
          </a:solidFill>
          <a:ln w="19050">
            <a:solidFill>
              <a:srgbClr val="00A2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8366760" y="2697480"/>
            <a:ext cx="30175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Madalad kiirused; mürafoon öösel kõige vaiksem (~39 dB). Liiklus kasvas, kuid madal kiirus hoiab taseme tagasihoidlikuna.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MÕÕTEPUNKT M2 · ÖÖPÄEVANE KÕVER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M2 </a:t>
            </a:r>
            <a:r>
              <a:rPr lang="en-US" sz="270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Vibeliku</a:t>
            </a: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tee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331720"/>
            <a:ext cx="74066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diur_M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450592"/>
            <a:ext cx="7095744" cy="338328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8138160" y="2468880"/>
            <a:ext cx="3474720" cy="3200400"/>
          </a:xfrm>
          <a:prstGeom prst="roundRect">
            <a:avLst>
              <a:gd name="adj" fmla="val 2286"/>
            </a:avLst>
          </a:prstGeom>
          <a:solidFill>
            <a:srgbClr val="12386B"/>
          </a:solidFill>
          <a:ln w="19050">
            <a:solidFill>
              <a:srgbClr val="16E7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8366760" y="2697480"/>
            <a:ext cx="30175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Künnised langetasid kiiruse ja müra; päevane tase ja maksimumid madalaimad kolmest punktist.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ttk_assets/ttk_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608"/>
            <a:ext cx="1481328" cy="3438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05156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0A2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MÕÕTEPUNKT M3 · ÖÖPÄEVANE KÕVER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02920" y="1325880"/>
            <a:ext cx="11155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M3 Loo tee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11414455" y="6473952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FB8D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502920" y="2331720"/>
            <a:ext cx="74066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127000" dist="508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tmp/ttk_assets/ttk_fig_diur_M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450592"/>
            <a:ext cx="7095744" cy="338328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8138160" y="2468880"/>
            <a:ext cx="3474720" cy="3200400"/>
          </a:xfrm>
          <a:prstGeom prst="roundRect">
            <a:avLst>
              <a:gd name="adj" fmla="val 2286"/>
            </a:avLst>
          </a:prstGeom>
          <a:solidFill>
            <a:srgbClr val="12386B"/>
          </a:solidFill>
          <a:ln w="19050">
            <a:solidFill>
              <a:srgbClr val="FF64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8366760" y="2697480"/>
            <a:ext cx="30175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Kõrgeim taustatase ja maksimumid; tipptund hommikul. Liikluse kasv kompenseeritud kiiruse langusega.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911</Words>
  <Application>Microsoft Office PowerPoint</Application>
  <PresentationFormat>Widescreen</PresentationFormat>
  <Paragraphs>213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 aleviku liiklusmüra 2021–2026</dc:title>
  <dc:subject>PptxGenJS Presentation</dc:subject>
  <dc:creator>Jõelähtme vallavalitsuse tellimusel</dc:creator>
  <cp:lastModifiedBy>Tanel Jairus</cp:lastModifiedBy>
  <cp:revision>2</cp:revision>
  <dcterms:created xsi:type="dcterms:W3CDTF">2026-05-31T05:07:52Z</dcterms:created>
  <dcterms:modified xsi:type="dcterms:W3CDTF">2026-06-02T05:11:32Z</dcterms:modified>
</cp:coreProperties>
</file>